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10" autoAdjust="0"/>
  </p:normalViewPr>
  <p:slideViewPr>
    <p:cSldViewPr>
      <p:cViewPr varScale="1">
        <p:scale>
          <a:sx n="102" d="100"/>
          <a:sy n="102" d="100"/>
        </p:scale>
        <p:origin x="-2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2ADAFEE-437C-48AE-BD6C-F40AD7F1510B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ECF0D7-5E42-4164-92A0-9B2BDDA626E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bs.org/wgbh/pages/frontline/shows/divide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pages/frontline/shows/divided/" TargetMode="External"/><Relationship Id="rId2" Type="http://schemas.openxmlformats.org/officeDocument/2006/relationships/hyperlink" Target="http://dictionary.reference.com/browse/oppress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freedictionary.com/privileg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oppre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286000"/>
            <a:ext cx="3313355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Treatment Centre Staff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267200"/>
            <a:ext cx="3309803" cy="1414509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 smtClean="0"/>
              <a:t>Diversity, Oppression and Privilege</a:t>
            </a:r>
          </a:p>
          <a:p>
            <a:endParaRPr lang="en-US" dirty="0" smtClean="0"/>
          </a:p>
          <a:p>
            <a:r>
              <a:rPr lang="en-US" sz="1500" dirty="0" smtClean="0"/>
              <a:t>This presentation was  adapted from information provided  in SOWK 697 by Jessica Ayala at the University of Calgary (2013).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6255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Class Divided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www.pbs.org/wgbh/pages/frontline/shows/divided/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3276600"/>
            <a:ext cx="6667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017" y="4572000"/>
            <a:ext cx="65722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0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Adams, M. (2010). Readings for Diversity and Social Justice. New </a:t>
            </a:r>
            <a:r>
              <a:rPr lang="en-US" sz="1800" dirty="0"/>
              <a:t>Y</a:t>
            </a:r>
            <a:r>
              <a:rPr lang="en-US" sz="1800" dirty="0" smtClean="0"/>
              <a:t>ork: </a:t>
            </a:r>
            <a:r>
              <a:rPr lang="en-US" sz="1800" dirty="0" err="1" smtClean="0"/>
              <a:t>Routledge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Ayala, J.(2013). Lectures presented online for the University of Calgary, MSW- leadership, SOWK 697, Calgary, Alberta. </a:t>
            </a:r>
          </a:p>
          <a:p>
            <a:r>
              <a:rPr lang="en-US" sz="1800" dirty="0" smtClean="0"/>
              <a:t>Mullaly, B. (2010). </a:t>
            </a:r>
            <a:r>
              <a:rPr lang="en-US" sz="1800" i="1" dirty="0" smtClean="0"/>
              <a:t>Challenging Oppression and Confronting Privilege. Ontario: Oxford University Press. </a:t>
            </a:r>
          </a:p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dictionary.reference.com/browse/oppression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://www.pbs.org/wgbh/pages/frontline/shows/divided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r>
              <a:rPr lang="en-US" sz="1800" dirty="0">
                <a:hlinkClick r:id="rId4"/>
              </a:rPr>
              <a:t>http://www.thefreedictionary.com/privilege</a:t>
            </a: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pPr marL="68580" indent="0">
              <a:buNone/>
            </a:pPr>
            <a:endParaRPr lang="en-US" sz="1800" dirty="0" smtClean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Diversity is all of the ways we are different from one another.</a:t>
            </a:r>
          </a:p>
          <a:p>
            <a:r>
              <a:rPr lang="en-US" dirty="0" smtClean="0"/>
              <a:t>These differences can  lead to inequality in society</a:t>
            </a:r>
          </a:p>
          <a:p>
            <a:pPr lvl="1"/>
            <a:r>
              <a:rPr lang="en-US" dirty="0" smtClean="0"/>
              <a:t>Power is given to certain individuals and groups.</a:t>
            </a:r>
          </a:p>
          <a:p>
            <a:pPr lvl="1"/>
            <a:r>
              <a:rPr lang="en-US" dirty="0" smtClean="0"/>
              <a:t>Not everyone is given equal opportunity or resources.</a:t>
            </a:r>
          </a:p>
          <a:p>
            <a:pPr lvl="1"/>
            <a:r>
              <a:rPr lang="en-US" dirty="0" smtClean="0"/>
              <a:t>Some interests and needs are acknowledged and some are not valued.</a:t>
            </a:r>
            <a:r>
              <a:rPr lang="en-US" dirty="0"/>
              <a:t> </a:t>
            </a:r>
            <a:r>
              <a:rPr lang="en-US" dirty="0" smtClean="0"/>
              <a:t>( Adams et al. 2000)</a:t>
            </a:r>
          </a:p>
        </p:txBody>
      </p:sp>
    </p:spTree>
    <p:extLst>
      <p:ext uri="{BB962C8B-B14F-4D97-AF65-F5344CB8AC3E}">
        <p14:creationId xmlns:p14="http://schemas.microsoft.com/office/powerpoint/2010/main" val="36400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/>
              <a:t>the</a:t>
            </a:r>
            <a:r>
              <a:rPr lang="en-US" dirty="0"/>
              <a:t> exercise of authority or power in a burdensome, cruel, or unjust manner. </a:t>
            </a:r>
          </a:p>
          <a:p>
            <a:r>
              <a:rPr lang="en-US" dirty="0"/>
              <a:t>2. </a:t>
            </a:r>
            <a:r>
              <a:rPr lang="en-US" dirty="0"/>
              <a:t>an</a:t>
            </a:r>
            <a:r>
              <a:rPr lang="en-US" dirty="0"/>
              <a:t> </a:t>
            </a:r>
            <a:r>
              <a:rPr lang="en-US" dirty="0"/>
              <a:t>act</a:t>
            </a:r>
            <a:r>
              <a:rPr lang="en-US" dirty="0"/>
              <a:t> or </a:t>
            </a:r>
            <a:r>
              <a:rPr lang="en-US" dirty="0"/>
              <a:t>instance</a:t>
            </a:r>
            <a:r>
              <a:rPr lang="en-US" dirty="0"/>
              <a:t> of </a:t>
            </a:r>
            <a:r>
              <a:rPr lang="en-US" dirty="0">
                <a:hlinkClick r:id="rId2"/>
              </a:rPr>
              <a:t>oppressing</a:t>
            </a:r>
            <a:r>
              <a:rPr lang="en-US" dirty="0"/>
              <a:t>. </a:t>
            </a:r>
          </a:p>
          <a:p>
            <a:r>
              <a:rPr lang="en-US" dirty="0"/>
              <a:t>3. the </a:t>
            </a:r>
            <a:r>
              <a:rPr lang="en-US" dirty="0"/>
              <a:t>state</a:t>
            </a:r>
            <a:r>
              <a:rPr lang="en-US" dirty="0"/>
              <a:t> of </a:t>
            </a:r>
            <a:r>
              <a:rPr lang="en-US" dirty="0"/>
              <a:t>being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oppressed</a:t>
            </a:r>
            <a:r>
              <a:rPr lang="en-US" dirty="0"/>
              <a:t>. </a:t>
            </a:r>
          </a:p>
          <a:p>
            <a:r>
              <a:rPr lang="en-US" dirty="0"/>
              <a:t>4. the </a:t>
            </a:r>
            <a:r>
              <a:rPr lang="en-US" dirty="0"/>
              <a:t>feeling</a:t>
            </a:r>
            <a:r>
              <a:rPr lang="en-US" dirty="0"/>
              <a:t> of </a:t>
            </a:r>
            <a:r>
              <a:rPr lang="en-US" dirty="0"/>
              <a:t>being</a:t>
            </a:r>
            <a:r>
              <a:rPr lang="en-US" dirty="0"/>
              <a:t> heavily burdened, mentally or physically, by troubles, adverse conditions, anxiety, etc. </a:t>
            </a:r>
          </a:p>
          <a:p>
            <a:pPr marL="68580" indent="0">
              <a:buNone/>
            </a:pPr>
            <a:r>
              <a:rPr lang="en-US" sz="1500" dirty="0" smtClean="0"/>
              <a:t>                                 http</a:t>
            </a:r>
            <a:r>
              <a:rPr lang="en-US" sz="1500" dirty="0"/>
              <a:t>://dictionary.reference.com/browse/oppression</a:t>
            </a:r>
          </a:p>
        </p:txBody>
      </p:sp>
    </p:spTree>
    <p:extLst>
      <p:ext uri="{BB962C8B-B14F-4D97-AF65-F5344CB8AC3E}">
        <p14:creationId xmlns:p14="http://schemas.microsoft.com/office/powerpoint/2010/main" val="38032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 Justice?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full participation of all groups in a society that is designed to meet the needs of all people regardless of their differences.  </a:t>
            </a:r>
          </a:p>
          <a:p>
            <a:r>
              <a:rPr lang="en-US" dirty="0" smtClean="0"/>
              <a:t>This happens through:</a:t>
            </a:r>
          </a:p>
          <a:p>
            <a:pPr lvl="1"/>
            <a:r>
              <a:rPr lang="en-US" dirty="0" smtClean="0"/>
              <a:t>All people working together to create change</a:t>
            </a:r>
          </a:p>
          <a:p>
            <a:pPr lvl="1"/>
            <a:r>
              <a:rPr lang="en-US" dirty="0" smtClean="0"/>
              <a:t>Being inclusive and celebrating differences.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Thompson’s PCS Model </a:t>
            </a:r>
            <a:r>
              <a:rPr lang="en-US" sz="2200" dirty="0" smtClean="0"/>
              <a:t>(2006)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Oppression happens at the </a:t>
            </a:r>
            <a:r>
              <a:rPr lang="en-US" b="1" dirty="0" smtClean="0"/>
              <a:t>P</a:t>
            </a:r>
            <a:r>
              <a:rPr lang="en-US" dirty="0" smtClean="0"/>
              <a:t>ersonal level, </a:t>
            </a:r>
            <a:r>
              <a:rPr lang="en-US" b="1" dirty="0" smtClean="0"/>
              <a:t>C</a:t>
            </a:r>
            <a:r>
              <a:rPr lang="en-US" dirty="0" smtClean="0"/>
              <a:t>ultural level and at the </a:t>
            </a:r>
            <a:r>
              <a:rPr lang="en-US" b="1" dirty="0" smtClean="0"/>
              <a:t>S</a:t>
            </a:r>
            <a:r>
              <a:rPr lang="en-US" dirty="0" smtClean="0"/>
              <a:t>tructural level.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b="1" dirty="0" smtClean="0"/>
              <a:t>Personal- </a:t>
            </a:r>
            <a:r>
              <a:rPr lang="en-US" dirty="0" smtClean="0"/>
              <a:t>oppression through individual thoughts, feelings, attitudes and actions.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Cultural- </a:t>
            </a:r>
            <a:r>
              <a:rPr lang="en-US" dirty="0" smtClean="0"/>
              <a:t>shared ways of thinking and doing. Assumed consensus about what is “right” and what is “normal”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Structural- </a:t>
            </a:r>
            <a:r>
              <a:rPr lang="en-US" dirty="0" smtClean="0"/>
              <a:t>How oppression is simply a part of society. –Oppression in laws, policies and institutions.</a:t>
            </a: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65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Privilege-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special advantage, immunity, permission, right, or benefit granted to or enjoyed by an individual, class, or </a:t>
            </a:r>
            <a:r>
              <a:rPr lang="en-US" dirty="0" smtClean="0"/>
              <a:t>caste                                                            </a:t>
            </a:r>
            <a:r>
              <a:rPr lang="en-US" sz="1400" dirty="0" smtClean="0"/>
              <a:t>                                                         http</a:t>
            </a:r>
            <a:r>
              <a:rPr lang="en-US" sz="1400" dirty="0"/>
              <a:t>://www.thefreedictionary.com/privilege            </a:t>
            </a:r>
            <a:endParaRPr lang="en-US" sz="1400" dirty="0" smtClean="0"/>
          </a:p>
          <a:p>
            <a:r>
              <a:rPr lang="en-US" dirty="0" smtClean="0"/>
              <a:t>“ I do not have privilege because of who I am as a person or because of what I have done. Rather, I have privilege because of the social categories that for the most part I was born into.” </a:t>
            </a:r>
            <a:r>
              <a:rPr lang="en-US" sz="1500" dirty="0" smtClean="0"/>
              <a:t>– Mullaly (2010)</a:t>
            </a:r>
          </a:p>
          <a:p>
            <a:r>
              <a:rPr lang="en-US" dirty="0" smtClean="0"/>
              <a:t>Privilege is granted and birth is the easiest way of being granted privilege. </a:t>
            </a:r>
            <a:r>
              <a:rPr lang="en-US" sz="1400" dirty="0" smtClean="0"/>
              <a:t>Bailey (2004, 307)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2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does all of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777317" cy="36228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important as we work with each other as co-workers and with the women and families we are serving that we:</a:t>
            </a:r>
          </a:p>
          <a:p>
            <a:pPr lvl="1"/>
            <a:r>
              <a:rPr lang="en-US" dirty="0" smtClean="0"/>
              <a:t> Acknowledge and value the differences in others.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eflect on who we are and  think about how this impacts our own attitudes, thoughts and actions.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hallenge oppression and discrimination in our environment.</a:t>
            </a:r>
          </a:p>
          <a:p>
            <a:pPr lvl="1"/>
            <a:r>
              <a:rPr lang="en-US" dirty="0" smtClean="0"/>
              <a:t>Treat all people with respect and dignity.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influence change at all levels however we have the most influence on changing ourselves.</a:t>
            </a:r>
          </a:p>
          <a:p>
            <a:r>
              <a:rPr lang="en-US" dirty="0" smtClean="0"/>
              <a:t>The first step is self awareness.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sz="2800" b="1" dirty="0" smtClean="0"/>
              <a:t>“ Be the change you want to see in this world.”- Gandhi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7795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Awareness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Identity Wheel</a:t>
            </a:r>
          </a:p>
          <a:p>
            <a:r>
              <a:rPr lang="en-US" dirty="0" smtClean="0"/>
              <a:t>Awareness of Identity Questions</a:t>
            </a:r>
          </a:p>
          <a:p>
            <a:r>
              <a:rPr lang="en-US" dirty="0" smtClean="0"/>
              <a:t>Privilege and Disadvantage Inventory</a:t>
            </a:r>
          </a:p>
          <a:p>
            <a:endParaRPr lang="en-US" dirty="0"/>
          </a:p>
          <a:p>
            <a:r>
              <a:rPr lang="en-US" dirty="0" smtClean="0"/>
              <a:t>Share thoughts and feelings collectively as a group. (Sharing is optional).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</TotalTime>
  <Words>601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Family Treatment Centre Staff Training</vt:lpstr>
      <vt:lpstr>What is Diversity?</vt:lpstr>
      <vt:lpstr>What is Oppression?</vt:lpstr>
      <vt:lpstr>What is Social Justice?</vt:lpstr>
      <vt:lpstr>Thompson’s PCS Model (2006)</vt:lpstr>
      <vt:lpstr>Privilege- What is it?</vt:lpstr>
      <vt:lpstr>So what does all of this mean?</vt:lpstr>
      <vt:lpstr>Influencing Change</vt:lpstr>
      <vt:lpstr>Self Awareness Exercises</vt:lpstr>
      <vt:lpstr>A Class Divided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Treatment Centre Staff Training</dc:title>
  <dc:creator>Gaudet, Dori (PAPHR)</dc:creator>
  <cp:lastModifiedBy>Gaudet, Dori (PAPHR)</cp:lastModifiedBy>
  <cp:revision>10</cp:revision>
  <dcterms:created xsi:type="dcterms:W3CDTF">2013-04-07T21:42:09Z</dcterms:created>
  <dcterms:modified xsi:type="dcterms:W3CDTF">2013-04-07T23:27:54Z</dcterms:modified>
</cp:coreProperties>
</file>